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8" r:id="rId3"/>
    <p:sldId id="292" r:id="rId4"/>
    <p:sldId id="289" r:id="rId5"/>
    <p:sldId id="290" r:id="rId6"/>
    <p:sldId id="29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57" r:id="rId16"/>
    <p:sldId id="258" r:id="rId17"/>
    <p:sldId id="259" r:id="rId18"/>
    <p:sldId id="284" r:id="rId19"/>
    <p:sldId id="285" r:id="rId20"/>
    <p:sldId id="261" r:id="rId21"/>
    <p:sldId id="279" r:id="rId22"/>
    <p:sldId id="262" r:id="rId23"/>
    <p:sldId id="263" r:id="rId24"/>
    <p:sldId id="264" r:id="rId25"/>
    <p:sldId id="269" r:id="rId26"/>
    <p:sldId id="303" r:id="rId27"/>
    <p:sldId id="283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9232" y="141277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54" y="9273"/>
            <a:ext cx="9147836" cy="68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863" y="0"/>
            <a:ext cx="9206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2068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itchFamily="66" charset="0"/>
              </a:rPr>
              <a:t>In school, we follow the Letters and Sounds programme. Letters and Sounds is a phonics resource published by the Department for Education and Skills which consists of six phases. We deliver this 4 times a week, at the same time across Class One and Two.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There are 7 aspects with 3 strands. These are generally covered in Nursery.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A5 – Alliteration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Phase 2 is where the letter sounds are introduced. This starts at the end of Nursery and moves into reception. They are introduced in a specific order. We now have books that correspond to these sets.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Set 1</a:t>
            </a:r>
            <a:r>
              <a:rPr lang="en-GB" sz="2800" dirty="0" smtClean="0">
                <a:latin typeface="Comic Sans MS" pitchFamily="66" charset="0"/>
              </a:rPr>
              <a:t>: s, a, t, p</a:t>
            </a:r>
          </a:p>
          <a:p>
            <a:r>
              <a:rPr lang="en-GB" sz="2800" b="1" dirty="0" smtClean="0">
                <a:latin typeface="Comic Sans MS" pitchFamily="66" charset="0"/>
              </a:rPr>
              <a:t>Set 2</a:t>
            </a:r>
            <a:r>
              <a:rPr lang="en-GB" sz="2800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i</a:t>
            </a:r>
            <a:r>
              <a:rPr lang="en-GB" sz="2800" dirty="0" smtClean="0">
                <a:latin typeface="Comic Sans MS" pitchFamily="66" charset="0"/>
              </a:rPr>
              <a:t>, n, m, d</a:t>
            </a:r>
          </a:p>
          <a:p>
            <a:r>
              <a:rPr lang="en-GB" sz="2800" b="1" dirty="0" smtClean="0">
                <a:latin typeface="Comic Sans MS" pitchFamily="66" charset="0"/>
              </a:rPr>
              <a:t>Set 3</a:t>
            </a:r>
            <a:r>
              <a:rPr lang="en-GB" sz="2800" dirty="0" smtClean="0">
                <a:latin typeface="Comic Sans MS" pitchFamily="66" charset="0"/>
              </a:rPr>
              <a:t>: g, o, c, k</a:t>
            </a:r>
          </a:p>
          <a:p>
            <a:r>
              <a:rPr lang="en-GB" sz="2800" b="1" dirty="0" smtClean="0">
                <a:latin typeface="Comic Sans MS" pitchFamily="66" charset="0"/>
              </a:rPr>
              <a:t>Set 4</a:t>
            </a:r>
            <a:r>
              <a:rPr lang="en-GB" sz="2800" dirty="0" smtClean="0">
                <a:latin typeface="Comic Sans MS" pitchFamily="66" charset="0"/>
              </a:rPr>
              <a:t>: ck, e, u, r</a:t>
            </a:r>
          </a:p>
          <a:p>
            <a:r>
              <a:rPr lang="en-GB" sz="2800" b="1" dirty="0" smtClean="0">
                <a:latin typeface="Comic Sans MS" pitchFamily="66" charset="0"/>
              </a:rPr>
              <a:t>Set 5</a:t>
            </a:r>
            <a:r>
              <a:rPr lang="en-GB" sz="2800" dirty="0" smtClean="0">
                <a:latin typeface="Comic Sans MS" pitchFamily="66" charset="0"/>
              </a:rPr>
              <a:t>: h, b, f, ff, l, </a:t>
            </a:r>
            <a:r>
              <a:rPr lang="en-GB" sz="2800" dirty="0" err="1" smtClean="0">
                <a:latin typeface="Comic Sans MS" pitchFamily="66" charset="0"/>
              </a:rPr>
              <a:t>ll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ss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4689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An essential part of Phase 2 is beginning to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segment and blend words in order to read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and write them.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e.g. c-a-t</a:t>
            </a: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(knowing there are 3 sounds in cat)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PURE SOUNDS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78133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Phase 2 we also encourage pure sounds.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By pronouncing our sounds in this way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it is easier to segment and blend them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and supports spelling.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40" y="274638"/>
            <a:ext cx="8686800" cy="41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Phase 3 is where we introduce digraphs (two or three letter sounds)</a:t>
            </a:r>
          </a:p>
          <a:p>
            <a:r>
              <a:rPr lang="en-GB" sz="3600" b="1" dirty="0" smtClean="0">
                <a:latin typeface="Comic Sans MS" pitchFamily="66" charset="0"/>
              </a:rPr>
              <a:t>Set 6:</a:t>
            </a:r>
            <a:r>
              <a:rPr lang="en-GB" sz="3600" dirty="0" smtClean="0">
                <a:latin typeface="Comic Sans MS" pitchFamily="66" charset="0"/>
              </a:rPr>
              <a:t> j, v, w, x</a:t>
            </a:r>
          </a:p>
          <a:p>
            <a:r>
              <a:rPr lang="en-GB" sz="3600" b="1" dirty="0" smtClean="0">
                <a:latin typeface="Comic Sans MS" pitchFamily="66" charset="0"/>
              </a:rPr>
              <a:t>Set 7</a:t>
            </a:r>
            <a:r>
              <a:rPr lang="en-GB" sz="3600" dirty="0" smtClean="0">
                <a:latin typeface="Comic Sans MS" pitchFamily="66" charset="0"/>
              </a:rPr>
              <a:t>: y, z, </a:t>
            </a:r>
            <a:r>
              <a:rPr lang="en-GB" sz="3600" dirty="0" err="1" smtClean="0">
                <a:latin typeface="Comic Sans MS" pitchFamily="66" charset="0"/>
              </a:rPr>
              <a:t>zz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qu</a:t>
            </a:r>
            <a:endParaRPr lang="en-GB" sz="3600" dirty="0" smtClean="0">
              <a:latin typeface="Comic Sans MS" pitchFamily="66" charset="0"/>
            </a:endParaRPr>
          </a:p>
          <a:p>
            <a:r>
              <a:rPr lang="en-GB" sz="3600" b="1" dirty="0" smtClean="0">
                <a:latin typeface="Comic Sans MS" pitchFamily="66" charset="0"/>
              </a:rPr>
              <a:t>Consonant digraphs</a:t>
            </a:r>
            <a:r>
              <a:rPr lang="en-GB" sz="3600" dirty="0" smtClean="0">
                <a:latin typeface="Comic Sans MS" pitchFamily="66" charset="0"/>
              </a:rPr>
              <a:t>: </a:t>
            </a:r>
            <a:r>
              <a:rPr lang="en-GB" sz="3600" dirty="0" err="1" smtClean="0">
                <a:latin typeface="Comic Sans MS" pitchFamily="66" charset="0"/>
              </a:rPr>
              <a:t>ch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sh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th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ng</a:t>
            </a:r>
            <a:endParaRPr lang="en-GB" sz="3600" dirty="0" smtClean="0">
              <a:latin typeface="Comic Sans MS" pitchFamily="66" charset="0"/>
            </a:endParaRPr>
          </a:p>
          <a:p>
            <a:r>
              <a:rPr lang="en-GB" sz="3600" b="1" dirty="0" smtClean="0">
                <a:latin typeface="Comic Sans MS" pitchFamily="66" charset="0"/>
              </a:rPr>
              <a:t>Vowel digraphs</a:t>
            </a:r>
            <a:r>
              <a:rPr lang="en-GB" sz="3600" dirty="0" smtClean="0">
                <a:latin typeface="Comic Sans MS" pitchFamily="66" charset="0"/>
              </a:rPr>
              <a:t>: </a:t>
            </a:r>
            <a:r>
              <a:rPr lang="en-GB" sz="3600" dirty="0" err="1" smtClean="0">
                <a:latin typeface="Comic Sans MS" pitchFamily="66" charset="0"/>
              </a:rPr>
              <a:t>ai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ee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igh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oa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oo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ar</a:t>
            </a:r>
            <a:r>
              <a:rPr lang="en-GB" sz="3600" dirty="0" smtClean="0">
                <a:latin typeface="Comic Sans MS" pitchFamily="66" charset="0"/>
              </a:rPr>
              <a:t>, or, </a:t>
            </a:r>
            <a:r>
              <a:rPr lang="en-GB" sz="3600" dirty="0" err="1" smtClean="0">
                <a:latin typeface="Comic Sans MS" pitchFamily="66" charset="0"/>
              </a:rPr>
              <a:t>ur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ow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oi</a:t>
            </a:r>
            <a:r>
              <a:rPr lang="en-GB" sz="3600" dirty="0" smtClean="0">
                <a:latin typeface="Comic Sans MS" pitchFamily="66" charset="0"/>
              </a:rPr>
              <a:t>, ear, air, </a:t>
            </a:r>
            <a:r>
              <a:rPr lang="en-GB" sz="3600" dirty="0" err="1" smtClean="0">
                <a:latin typeface="Comic Sans MS" pitchFamily="66" charset="0"/>
              </a:rPr>
              <a:t>ure</a:t>
            </a:r>
            <a:r>
              <a:rPr lang="en-GB" sz="3600" dirty="0" smtClean="0">
                <a:latin typeface="Comic Sans MS" pitchFamily="66" charset="0"/>
              </a:rPr>
              <a:t>, </a:t>
            </a:r>
            <a:r>
              <a:rPr lang="en-GB" sz="3600" dirty="0" err="1" smtClean="0">
                <a:latin typeface="Comic Sans MS" pitchFamily="66" charset="0"/>
              </a:rPr>
              <a:t>er</a:t>
            </a:r>
            <a:endParaRPr lang="en-GB" sz="36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Also don’t forget the great resources available on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EDUCATION CITY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For phases 2-5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4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This phase consolidates all the children have learnt in the previous phases. It is also the introduction of adjacent consonants e.g. CCVC words and a good time to practise real and nonsense words and sentence substitution.</a:t>
            </a:r>
          </a:p>
          <a:p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5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itchFamily="66" charset="0"/>
              </a:rPr>
              <a:t>In this phase children will be taught new graphemes and alternative pronunciations for these graphemes.</a:t>
            </a:r>
          </a:p>
          <a:p>
            <a:r>
              <a:rPr lang="en-GB" sz="4000" b="1" dirty="0" smtClean="0">
                <a:latin typeface="Comic Sans MS" pitchFamily="66" charset="0"/>
              </a:rPr>
              <a:t>Vowel digraphs: </a:t>
            </a:r>
            <a:r>
              <a:rPr lang="en-GB" sz="4000" dirty="0" err="1" smtClean="0">
                <a:latin typeface="Comic Sans MS" pitchFamily="66" charset="0"/>
              </a:rPr>
              <a:t>wh</a:t>
            </a:r>
            <a:r>
              <a:rPr lang="en-GB" sz="4000" dirty="0" smtClean="0">
                <a:latin typeface="Comic Sans MS" pitchFamily="66" charset="0"/>
              </a:rPr>
              <a:t>, ph, ay, </a:t>
            </a:r>
            <a:r>
              <a:rPr lang="en-GB" sz="4000" dirty="0" err="1" smtClean="0">
                <a:latin typeface="Comic Sans MS" pitchFamily="66" charset="0"/>
              </a:rPr>
              <a:t>ou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ie</a:t>
            </a:r>
            <a:r>
              <a:rPr lang="en-GB" sz="4000" dirty="0" smtClean="0">
                <a:latin typeface="Comic Sans MS" pitchFamily="66" charset="0"/>
              </a:rPr>
              <a:t>, ea, </a:t>
            </a:r>
            <a:r>
              <a:rPr lang="en-GB" sz="4000" dirty="0" err="1" smtClean="0">
                <a:latin typeface="Comic Sans MS" pitchFamily="66" charset="0"/>
              </a:rPr>
              <a:t>oy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ue</a:t>
            </a:r>
            <a:r>
              <a:rPr lang="en-GB" sz="4000" dirty="0" smtClean="0">
                <a:latin typeface="Comic Sans MS" pitchFamily="66" charset="0"/>
              </a:rPr>
              <a:t>, aw, </a:t>
            </a:r>
            <a:r>
              <a:rPr lang="en-GB" sz="4000" dirty="0" err="1" smtClean="0">
                <a:latin typeface="Comic Sans MS" pitchFamily="66" charset="0"/>
              </a:rPr>
              <a:t>ew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oe</a:t>
            </a:r>
            <a:r>
              <a:rPr lang="en-GB" sz="4000" dirty="0" smtClean="0">
                <a:latin typeface="Comic Sans MS" pitchFamily="66" charset="0"/>
              </a:rPr>
              <a:t>, au</a:t>
            </a:r>
          </a:p>
          <a:p>
            <a:r>
              <a:rPr lang="en-GB" sz="4000" b="1" dirty="0" smtClean="0">
                <a:latin typeface="Comic Sans MS" pitchFamily="66" charset="0"/>
              </a:rPr>
              <a:t> Split digraphs: </a:t>
            </a:r>
            <a:r>
              <a:rPr lang="en-GB" sz="4000" dirty="0" err="1" smtClean="0">
                <a:latin typeface="Comic Sans MS" pitchFamily="66" charset="0"/>
              </a:rPr>
              <a:t>a_e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e_e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u_e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6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itchFamily="66" charset="0"/>
              </a:rPr>
              <a:t>In this phase the focus is on learning spelling rules such as suffixes and plurals.</a:t>
            </a:r>
          </a:p>
          <a:p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-s   	-</a:t>
            </a:r>
            <a:r>
              <a:rPr lang="en-GB" sz="4000" b="1" dirty="0" err="1" smtClean="0">
                <a:latin typeface="Comic Sans MS" pitchFamily="66" charset="0"/>
              </a:rPr>
              <a:t>es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ing</a:t>
            </a:r>
            <a:r>
              <a:rPr lang="en-GB" sz="4000" b="1" dirty="0" smtClean="0">
                <a:latin typeface="Comic Sans MS" pitchFamily="66" charset="0"/>
              </a:rPr>
              <a:t>       -</a:t>
            </a:r>
            <a:r>
              <a:rPr lang="en-GB" sz="4000" b="1" dirty="0" err="1" smtClean="0">
                <a:latin typeface="Comic Sans MS" pitchFamily="66" charset="0"/>
              </a:rPr>
              <a:t>ed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er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est</a:t>
            </a:r>
            <a:r>
              <a:rPr lang="en-GB" sz="4000" b="1" dirty="0" smtClean="0">
                <a:latin typeface="Comic Sans MS" pitchFamily="66" charset="0"/>
              </a:rPr>
              <a:t> 	-y 	        -en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ful</a:t>
            </a:r>
            <a:r>
              <a:rPr lang="en-GB" sz="4000" b="1" dirty="0" smtClean="0">
                <a:latin typeface="Comic Sans MS" pitchFamily="66" charset="0"/>
              </a:rPr>
              <a:t>    -</a:t>
            </a:r>
            <a:r>
              <a:rPr lang="en-GB" sz="4000" b="1" dirty="0" err="1" smtClean="0">
                <a:latin typeface="Comic Sans MS" pitchFamily="66" charset="0"/>
              </a:rPr>
              <a:t>ly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ment</a:t>
            </a:r>
            <a:r>
              <a:rPr lang="en-GB" sz="4000" b="1" dirty="0" smtClean="0">
                <a:latin typeface="Comic Sans MS" pitchFamily="66" charset="0"/>
              </a:rPr>
              <a:t> 		-</a:t>
            </a:r>
            <a:r>
              <a:rPr lang="en-GB" sz="4000" b="1" dirty="0" err="1" smtClean="0">
                <a:latin typeface="Comic Sans MS" pitchFamily="66" charset="0"/>
              </a:rPr>
              <a:t>ness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61753"/>
              </p:ext>
            </p:extLst>
          </p:nvPr>
        </p:nvGraphicFramePr>
        <p:xfrm>
          <a:off x="422951" y="1417638"/>
          <a:ext cx="8064896" cy="447482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9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Teach new phoneme air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2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zair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fair, hair, lair, pair,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vair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sair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thair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9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captions: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goat had a long beard.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quack was right in his ear.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59255" y="5002014"/>
            <a:ext cx="5112568" cy="874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59255" y="509961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girl had brown hair.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10"/>
            <a:ext cx="7467600" cy="1143000"/>
          </a:xfrm>
        </p:spPr>
        <p:txBody>
          <a:bodyPr/>
          <a:lstStyle/>
          <a:p>
            <a:r>
              <a:rPr lang="en-GB" dirty="0" smtClean="0"/>
              <a:t>How can you help your child with phonics?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47410"/>
            <a:ext cx="7467600" cy="552195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Listen to your child read daily.</a:t>
            </a:r>
            <a:r>
              <a:rPr lang="en-GB" dirty="0"/>
              <a:t> If your child stumbles on a word, encourage them to sound it out. But if they still can't get it, provide the word so they don't get discouraged.</a:t>
            </a:r>
          </a:p>
          <a:p>
            <a:r>
              <a:rPr lang="en-GB" b="1" dirty="0"/>
              <a:t>Boost comprehension.</a:t>
            </a:r>
            <a:r>
              <a:rPr lang="en-GB" dirty="0"/>
              <a:t> Ask questions like, "What do you think will happen next?" or "What did he mean by that?" </a:t>
            </a:r>
            <a:r>
              <a:rPr lang="en-GB" b="1" dirty="0" smtClean="0"/>
              <a:t>Revisit </a:t>
            </a:r>
            <a:r>
              <a:rPr lang="en-GB" b="1" dirty="0"/>
              <a:t>familiar books.</a:t>
            </a:r>
            <a:r>
              <a:rPr lang="en-GB" dirty="0"/>
              <a:t> It's okay if your child wants </a:t>
            </a:r>
            <a:r>
              <a:rPr lang="en-GB" dirty="0" smtClean="0"/>
              <a:t>to re-read familiar books from </a:t>
            </a:r>
            <a:r>
              <a:rPr lang="en-GB" dirty="0"/>
              <a:t>earlier years. In fact, it's actually beneficial!</a:t>
            </a:r>
          </a:p>
          <a:p>
            <a:r>
              <a:rPr lang="en-GB" b="1" dirty="0"/>
              <a:t>Read aloud.</a:t>
            </a:r>
            <a:r>
              <a:rPr lang="en-GB" dirty="0"/>
              <a:t> Choose books on topics that excite your </a:t>
            </a:r>
            <a:r>
              <a:rPr lang="en-GB" dirty="0" smtClean="0"/>
              <a:t>child </a:t>
            </a:r>
            <a:r>
              <a:rPr lang="en-GB" dirty="0"/>
              <a:t>and read with gusto, using different voices for each character.</a:t>
            </a:r>
          </a:p>
          <a:p>
            <a:r>
              <a:rPr lang="en-GB" b="1" dirty="0"/>
              <a:t>Spread the joy.</a:t>
            </a:r>
            <a:r>
              <a:rPr lang="en-GB" dirty="0"/>
              <a:t> Show your child how much you value reading by having plenty of books and magazines around the house. You'll teach phonics as well as cultivate a lifelong love of reading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Help your child learn their spellings</a:t>
            </a:r>
          </a:p>
          <a:p>
            <a:r>
              <a:rPr lang="en-GB" dirty="0" smtClean="0"/>
              <a:t>Help your child see that phonics can help when writing too!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6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88640"/>
            <a:ext cx="6851104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Phonetically decodable books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phonetically decodable book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0" y="2708920"/>
            <a:ext cx="5083299" cy="38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19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Y1 Phonics screening check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y1 phonics screen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4953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coming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Feel free to ask any questions to</a:t>
            </a:r>
          </a:p>
          <a:p>
            <a:endParaRPr lang="en-GB" dirty="0"/>
          </a:p>
          <a:p>
            <a:r>
              <a:rPr lang="en-GB" dirty="0" smtClean="0"/>
              <a:t>Mrs Wellum and Mrs Harrison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6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"/>
            <a:ext cx="9143999" cy="68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54"/>
            <a:ext cx="9247681" cy="693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" y="0"/>
            <a:ext cx="919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2503"/>
            <a:ext cx="9207720" cy="68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12" y="-15842"/>
            <a:ext cx="9211886" cy="687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07707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Segmenting</a:t>
            </a:r>
            <a:r>
              <a:rPr lang="en-GB" sz="2800" dirty="0" smtClean="0"/>
              <a:t> is the opposite to blending and means breaking a word up into its phonemes to spell/write them.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8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0834"/>
            <a:ext cx="9220954" cy="68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418</TotalTime>
  <Words>597</Words>
  <Application>Microsoft Office PowerPoint</Application>
  <PresentationFormat>On-screen Show (4:3)</PresentationFormat>
  <Paragraphs>85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Schoolbook</vt:lpstr>
      <vt:lpstr>Comic Sans MS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</vt:lpstr>
      <vt:lpstr>Phase 2</vt:lpstr>
      <vt:lpstr>PowerPoint Presentation</vt:lpstr>
      <vt:lpstr>PowerPoint Presentation</vt:lpstr>
      <vt:lpstr>Phase 3</vt:lpstr>
      <vt:lpstr>PowerPoint Presentation</vt:lpstr>
      <vt:lpstr>Phase 4</vt:lpstr>
      <vt:lpstr>Phase 5</vt:lpstr>
      <vt:lpstr>Phase 6</vt:lpstr>
      <vt:lpstr>What does a Phonics lesson look like?</vt:lpstr>
      <vt:lpstr>How can you help your child with phonics? </vt:lpstr>
      <vt:lpstr>PowerPoint Presentation</vt:lpstr>
      <vt:lpstr>PowerPoint Presentation</vt:lpstr>
      <vt:lpstr>Thank you for coming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Windows User</cp:lastModifiedBy>
  <cp:revision>34</cp:revision>
  <dcterms:created xsi:type="dcterms:W3CDTF">2013-03-24T18:14:49Z</dcterms:created>
  <dcterms:modified xsi:type="dcterms:W3CDTF">2020-01-17T12:30:14Z</dcterms:modified>
</cp:coreProperties>
</file>