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5" r:id="rId9"/>
    <p:sldId id="258" r:id="rId10"/>
    <p:sldId id="264"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434" autoAdjust="0"/>
  </p:normalViewPr>
  <p:slideViewPr>
    <p:cSldViewPr snapToGrid="0">
      <p:cViewPr>
        <p:scale>
          <a:sx n="80" d="100"/>
          <a:sy n="80" d="100"/>
        </p:scale>
        <p:origin x="-804"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8A702D7C-91F5-4BE8-AC1C-89E74DB44A7E}"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860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BFE62-D0C9-4134-BE64-C5657962BDB1}"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172089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592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8469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2320230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740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594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59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83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26918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8BFE62-D0C9-4134-BE64-C5657962BDB1}" type="datetimeFigureOut">
              <a:rPr lang="en-GB" smtClean="0"/>
              <a:t>22/11/2018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702D7C-91F5-4BE8-AC1C-89E74DB44A7E}"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93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8BFE62-D0C9-4134-BE64-C5657962BDB1}"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33988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8BFE62-D0C9-4134-BE64-C5657962BDB1}" type="datetimeFigureOut">
              <a:rPr lang="en-GB" smtClean="0"/>
              <a:t>22/11/2018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702D7C-91F5-4BE8-AC1C-89E74DB44A7E}"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57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8BFE62-D0C9-4134-BE64-C5657962BDB1}" type="datetimeFigureOut">
              <a:rPr lang="en-GB" smtClean="0"/>
              <a:t>22/11/2018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702D7C-91F5-4BE8-AC1C-89E74DB44A7E}"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765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BFE62-D0C9-4134-BE64-C5657962BDB1}" type="datetimeFigureOut">
              <a:rPr lang="en-GB" smtClean="0"/>
              <a:t>22/11/2018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4219013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BFE62-D0C9-4134-BE64-C5657962BDB1}"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02D7C-91F5-4BE8-AC1C-89E74DB44A7E}"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30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8BFE62-D0C9-4134-BE64-C5657962BDB1}" type="datetimeFigureOut">
              <a:rPr lang="en-GB" smtClean="0"/>
              <a:t>22/11/2018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702D7C-91F5-4BE8-AC1C-89E74DB44A7E}" type="slidenum">
              <a:rPr lang="en-GB" smtClean="0"/>
              <a:t>‹#›</a:t>
            </a:fld>
            <a:endParaRPr lang="en-GB"/>
          </a:p>
        </p:txBody>
      </p:sp>
    </p:spTree>
    <p:extLst>
      <p:ext uri="{BB962C8B-B14F-4D97-AF65-F5344CB8AC3E}">
        <p14:creationId xmlns:p14="http://schemas.microsoft.com/office/powerpoint/2010/main" val="99337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8BFE62-D0C9-4134-BE64-C5657962BDB1}" type="datetimeFigureOut">
              <a:rPr lang="en-GB" smtClean="0"/>
              <a:t>22/11/2018</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02D7C-91F5-4BE8-AC1C-89E74DB44A7E}" type="slidenum">
              <a:rPr lang="en-GB" smtClean="0"/>
              <a:t>‹#›</a:t>
            </a:fld>
            <a:endParaRPr lang="en-GB"/>
          </a:p>
        </p:txBody>
      </p:sp>
    </p:spTree>
    <p:extLst>
      <p:ext uri="{BB962C8B-B14F-4D97-AF65-F5344CB8AC3E}">
        <p14:creationId xmlns:p14="http://schemas.microsoft.com/office/powerpoint/2010/main" val="656270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latin typeface="Twinkl Cursive Unlooped" panose="02000000000000000000" pitchFamily="2" charset="0"/>
              </a:rPr>
              <a:t>Handwriting at Wharncliffe Side Primary School </a:t>
            </a:r>
            <a:endParaRPr lang="en-GB" sz="4000" dirty="0">
              <a:latin typeface="Twinkl Cursive Unlooped" panose="02000000000000000000" pitchFamily="2" charset="0"/>
            </a:endParaRPr>
          </a:p>
        </p:txBody>
      </p:sp>
      <p:sp>
        <p:nvSpPr>
          <p:cNvPr id="3" name="Subtitle 2"/>
          <p:cNvSpPr>
            <a:spLocks noGrp="1"/>
          </p:cNvSpPr>
          <p:nvPr>
            <p:ph type="subTitle" idx="1"/>
          </p:nvPr>
        </p:nvSpPr>
        <p:spPr/>
        <p:txBody>
          <a:bodyPr>
            <a:normAutofit/>
          </a:bodyPr>
          <a:lstStyle/>
          <a:p>
            <a:endParaRPr lang="en-GB" sz="2400" dirty="0">
              <a:latin typeface="Twinkl Cursive Unlooped" panose="02000000000000000000" pitchFamily="2" charset="0"/>
            </a:endParaRPr>
          </a:p>
        </p:txBody>
      </p:sp>
    </p:spTree>
    <p:extLst>
      <p:ext uri="{BB962C8B-B14F-4D97-AF65-F5344CB8AC3E}">
        <p14:creationId xmlns:p14="http://schemas.microsoft.com/office/powerpoint/2010/main" val="399047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How do we teach handwriting?</a:t>
            </a:r>
            <a:endParaRPr lang="en-GB" dirty="0">
              <a:latin typeface="Twinkl Cursive Unlooped" panose="02000000000000000000" pitchFamily="2" charset="0"/>
            </a:endParaRPr>
          </a:p>
        </p:txBody>
      </p:sp>
      <p:sp>
        <p:nvSpPr>
          <p:cNvPr id="3" name="Content Placeholder 2"/>
          <p:cNvSpPr>
            <a:spLocks noGrp="1"/>
          </p:cNvSpPr>
          <p:nvPr>
            <p:ph idx="1"/>
          </p:nvPr>
        </p:nvSpPr>
        <p:spPr/>
        <p:txBody>
          <a:bodyPr>
            <a:normAutofit/>
          </a:bodyPr>
          <a:lstStyle/>
          <a:p>
            <a:pPr>
              <a:lnSpc>
                <a:spcPct val="107000"/>
              </a:lnSpc>
              <a:spcAft>
                <a:spcPts val="0"/>
              </a:spcAft>
            </a:pPr>
            <a:r>
              <a:rPr lang="en-GB" sz="4000" dirty="0" smtClean="0">
                <a:latin typeface="Twinkl Cursive Unlooped" panose="02000000000000000000" pitchFamily="2" charset="0"/>
                <a:ea typeface="Calibri" panose="020F0502020204030204" pitchFamily="34" charset="0"/>
                <a:cs typeface="Times New Roman" panose="02020603050405020304" pitchFamily="18" charset="0"/>
              </a:rPr>
              <a:t>We introduce letters a family at a time. </a:t>
            </a: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29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Twinkl Cursive Unlooped" panose="02000000000000000000" pitchFamily="2" charset="0"/>
              </a:rPr>
              <a:t>Straight line family</a:t>
            </a:r>
            <a:endParaRPr lang="en-GB" dirty="0">
              <a:latin typeface="Twinkl Cursive Unlooped" panose="02000000000000000000" pitchFamily="2" charset="0"/>
            </a:endParaRPr>
          </a:p>
        </p:txBody>
      </p:sp>
      <p:pic>
        <p:nvPicPr>
          <p:cNvPr id="7" name="Content Placeholder 6"/>
          <p:cNvPicPr>
            <a:picLocks noGrp="1" noChangeAspect="1"/>
          </p:cNvPicPr>
          <p:nvPr>
            <p:ph idx="1"/>
          </p:nvPr>
        </p:nvPicPr>
        <p:blipFill>
          <a:blip r:embed="rId2"/>
          <a:stretch>
            <a:fillRect/>
          </a:stretch>
        </p:blipFill>
        <p:spPr>
          <a:xfrm>
            <a:off x="1716000" y="2441288"/>
            <a:ext cx="8759999" cy="3600000"/>
          </a:xfrm>
          <a:prstGeom prst="rect">
            <a:avLst/>
          </a:prstGeom>
        </p:spPr>
      </p:pic>
    </p:spTree>
    <p:extLst>
      <p:ext uri="{BB962C8B-B14F-4D97-AF65-F5344CB8AC3E}">
        <p14:creationId xmlns:p14="http://schemas.microsoft.com/office/powerpoint/2010/main" val="137437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Coat hanger </a:t>
            </a:r>
            <a:r>
              <a:rPr lang="en-GB" dirty="0" smtClean="0">
                <a:latin typeface="Twinkl Cursive Unlooped" panose="02000000000000000000" pitchFamily="2" charset="0"/>
              </a:rPr>
              <a:t>family </a:t>
            </a:r>
            <a:endParaRPr lang="en-GB" dirty="0">
              <a:latin typeface="Twinkl Cursive Unlooped"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935321" y="2003670"/>
            <a:ext cx="7167271" cy="4320000"/>
          </a:xfrm>
          <a:prstGeom prst="rect">
            <a:avLst/>
          </a:prstGeom>
        </p:spPr>
      </p:pic>
      <p:pic>
        <p:nvPicPr>
          <p:cNvPr id="6" name="Picture 5"/>
          <p:cNvPicPr>
            <a:picLocks noChangeAspect="1"/>
          </p:cNvPicPr>
          <p:nvPr/>
        </p:nvPicPr>
        <p:blipFill>
          <a:blip r:embed="rId3"/>
          <a:stretch>
            <a:fillRect/>
          </a:stretch>
        </p:blipFill>
        <p:spPr>
          <a:xfrm>
            <a:off x="8102592" y="3797727"/>
            <a:ext cx="3792001" cy="1440000"/>
          </a:xfrm>
          <a:prstGeom prst="rect">
            <a:avLst/>
          </a:prstGeom>
        </p:spPr>
      </p:pic>
    </p:spTree>
    <p:extLst>
      <p:ext uri="{BB962C8B-B14F-4D97-AF65-F5344CB8AC3E}">
        <p14:creationId xmlns:p14="http://schemas.microsoft.com/office/powerpoint/2010/main" val="103963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492" y="570009"/>
            <a:ext cx="9601196" cy="1303867"/>
          </a:xfrm>
        </p:spPr>
        <p:txBody>
          <a:bodyPr/>
          <a:lstStyle/>
          <a:p>
            <a:r>
              <a:rPr lang="en-GB" dirty="0" smtClean="0">
                <a:latin typeface="Twinkl Cursive Unlooped" panose="02000000000000000000" pitchFamily="2" charset="0"/>
              </a:rPr>
              <a:t>   Bridge family </a:t>
            </a:r>
            <a:endParaRPr lang="en-GB" dirty="0">
              <a:latin typeface="Twinkl Cursive Unlooped" panose="02000000000000000000" pitchFamily="2" charset="0"/>
            </a:endParaRPr>
          </a:p>
        </p:txBody>
      </p:sp>
      <p:pic>
        <p:nvPicPr>
          <p:cNvPr id="4" name="Picture 3"/>
          <p:cNvPicPr>
            <a:picLocks noChangeAspect="1"/>
          </p:cNvPicPr>
          <p:nvPr/>
        </p:nvPicPr>
        <p:blipFill>
          <a:blip r:embed="rId2"/>
          <a:stretch>
            <a:fillRect/>
          </a:stretch>
        </p:blipFill>
        <p:spPr>
          <a:xfrm>
            <a:off x="641878" y="1873876"/>
            <a:ext cx="6915419" cy="2700000"/>
          </a:xfrm>
          <a:prstGeom prst="rect">
            <a:avLst/>
          </a:prstGeom>
        </p:spPr>
      </p:pic>
      <p:pic>
        <p:nvPicPr>
          <p:cNvPr id="5" name="Content Placeholder 4"/>
          <p:cNvPicPr>
            <a:picLocks noGrp="1" noChangeAspect="1"/>
          </p:cNvPicPr>
          <p:nvPr>
            <p:ph idx="1"/>
          </p:nvPr>
        </p:nvPicPr>
        <p:blipFill>
          <a:blip r:embed="rId3"/>
          <a:stretch>
            <a:fillRect/>
          </a:stretch>
        </p:blipFill>
        <p:spPr>
          <a:xfrm>
            <a:off x="4099588" y="3320731"/>
            <a:ext cx="7376443" cy="2880000"/>
          </a:xfrm>
          <a:prstGeom prst="rect">
            <a:avLst/>
          </a:prstGeom>
        </p:spPr>
      </p:pic>
    </p:spTree>
    <p:extLst>
      <p:ext uri="{BB962C8B-B14F-4D97-AF65-F5344CB8AC3E}">
        <p14:creationId xmlns:p14="http://schemas.microsoft.com/office/powerpoint/2010/main" val="1970124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Zig Zag family </a:t>
            </a:r>
            <a:endParaRPr lang="en-GB" dirty="0">
              <a:latin typeface="Twinkl Cursive Unlooped"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517087" y="2285999"/>
            <a:ext cx="10883079" cy="2160000"/>
          </a:xfrm>
          <a:prstGeom prst="rect">
            <a:avLst/>
          </a:prstGeom>
        </p:spPr>
      </p:pic>
    </p:spTree>
    <p:extLst>
      <p:ext uri="{BB962C8B-B14F-4D97-AF65-F5344CB8AC3E}">
        <p14:creationId xmlns:p14="http://schemas.microsoft.com/office/powerpoint/2010/main" val="368208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Smile family </a:t>
            </a:r>
            <a:endParaRPr lang="en-GB" dirty="0">
              <a:latin typeface="Twinkl Cursive Unlooped" panose="02000000000000000000" pitchFamily="2" charset="0"/>
            </a:endParaRPr>
          </a:p>
        </p:txBody>
      </p:sp>
      <p:pic>
        <p:nvPicPr>
          <p:cNvPr id="5" name="Content Placeholder 4"/>
          <p:cNvPicPr>
            <a:picLocks noGrp="1" noChangeAspect="1"/>
          </p:cNvPicPr>
          <p:nvPr>
            <p:ph idx="1"/>
          </p:nvPr>
        </p:nvPicPr>
        <p:blipFill>
          <a:blip r:embed="rId2"/>
          <a:stretch>
            <a:fillRect/>
          </a:stretch>
        </p:blipFill>
        <p:spPr>
          <a:xfrm>
            <a:off x="871426" y="2285999"/>
            <a:ext cx="10252173" cy="2880000"/>
          </a:xfrm>
          <a:prstGeom prst="rect">
            <a:avLst/>
          </a:prstGeom>
        </p:spPr>
      </p:pic>
    </p:spTree>
    <p:extLst>
      <p:ext uri="{BB962C8B-B14F-4D97-AF65-F5344CB8AC3E}">
        <p14:creationId xmlns:p14="http://schemas.microsoft.com/office/powerpoint/2010/main" val="3391407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Misfits family </a:t>
            </a:r>
            <a:endParaRPr lang="en-GB" dirty="0">
              <a:latin typeface="Twinkl Cursive Unlooped" panose="020000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1472470" y="2285999"/>
            <a:ext cx="9247060" cy="3600000"/>
          </a:xfrm>
          <a:prstGeom prst="rect">
            <a:avLst/>
          </a:prstGeom>
        </p:spPr>
      </p:pic>
    </p:spTree>
    <p:extLst>
      <p:ext uri="{BB962C8B-B14F-4D97-AF65-F5344CB8AC3E}">
        <p14:creationId xmlns:p14="http://schemas.microsoft.com/office/powerpoint/2010/main" val="192725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Next steps</a:t>
            </a:r>
            <a:endParaRPr lang="en-GB" dirty="0">
              <a:latin typeface="Twinkl Cursive Unlooped" panose="02000000000000000000" pitchFamily="2" charset="0"/>
            </a:endParaRPr>
          </a:p>
        </p:txBody>
      </p:sp>
      <p:sp>
        <p:nvSpPr>
          <p:cNvPr id="3" name="Content Placeholder 2"/>
          <p:cNvSpPr>
            <a:spLocks noGrp="1"/>
          </p:cNvSpPr>
          <p:nvPr>
            <p:ph idx="1"/>
          </p:nvPr>
        </p:nvSpPr>
        <p:spPr>
          <a:xfrm>
            <a:off x="1295401" y="2101932"/>
            <a:ext cx="9601196" cy="3773936"/>
          </a:xfrm>
        </p:spPr>
        <p:txBody>
          <a:bodyPr>
            <a:normAutofit fontScale="85000" lnSpcReduction="10000"/>
          </a:bodyPr>
          <a:lstStyle/>
          <a:p>
            <a:r>
              <a:rPr lang="en-GB" sz="3200" dirty="0" smtClean="0">
                <a:latin typeface="Twinkl Cursive Unlooped" panose="02000000000000000000" pitchFamily="2" charset="0"/>
              </a:rPr>
              <a:t>When children can form all the letters correctly we move onto teaching children how to join.</a:t>
            </a:r>
          </a:p>
          <a:p>
            <a:r>
              <a:rPr lang="en-GB" sz="3200" dirty="0" smtClean="0">
                <a:latin typeface="Twinkl Cursive Unlooped" panose="02000000000000000000" pitchFamily="2" charset="0"/>
              </a:rPr>
              <a:t>Once children don’t need to use the handwriting lined paper we move on to using regular lined paper or plain paper with a line guide underneath.</a:t>
            </a:r>
          </a:p>
          <a:p>
            <a:r>
              <a:rPr lang="en-GB" sz="3200" dirty="0" smtClean="0">
                <a:latin typeface="Twinkl Cursive Unlooped" panose="02000000000000000000" pitchFamily="2" charset="0"/>
              </a:rPr>
              <a:t>The majority of children should be joining their writing throughout Key Stage 2 (Year 3 upwards). They need to be joining confidently by Year 6 in order to be awarded the ‘Expected Standard’ in writing at Year 6. </a:t>
            </a:r>
            <a:endParaRPr lang="en-GB" sz="3200" dirty="0">
              <a:latin typeface="Twinkl Cursive Unlooped" panose="02000000000000000000" pitchFamily="2" charset="0"/>
            </a:endParaRPr>
          </a:p>
        </p:txBody>
      </p:sp>
    </p:spTree>
    <p:extLst>
      <p:ext uri="{BB962C8B-B14F-4D97-AF65-F5344CB8AC3E}">
        <p14:creationId xmlns:p14="http://schemas.microsoft.com/office/powerpoint/2010/main" val="927554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Why handwriting?</a:t>
            </a:r>
            <a:endParaRPr lang="en-GB" dirty="0">
              <a:latin typeface="Twinkl Cursive Unlooped" panose="02000000000000000000" pitchFamily="2" charset="0"/>
            </a:endParaRPr>
          </a:p>
        </p:txBody>
      </p:sp>
      <p:sp>
        <p:nvSpPr>
          <p:cNvPr id="3" name="Content Placeholder 2"/>
          <p:cNvSpPr>
            <a:spLocks noGrp="1"/>
          </p:cNvSpPr>
          <p:nvPr>
            <p:ph idx="1"/>
          </p:nvPr>
        </p:nvSpPr>
        <p:spPr>
          <a:xfrm>
            <a:off x="991672" y="2556932"/>
            <a:ext cx="10251583" cy="3318936"/>
          </a:xfrm>
        </p:spPr>
        <p:txBody>
          <a:bodyPr>
            <a:noAutofit/>
          </a:bodyPr>
          <a:lstStyle/>
          <a:p>
            <a:pPr marL="0" indent="0">
              <a:buNone/>
            </a:pPr>
            <a:r>
              <a:rPr lang="en-GB" sz="2800" dirty="0" smtClean="0">
                <a:latin typeface="Twinkl Cursive Unlooped" panose="02000000000000000000" pitchFamily="2" charset="0"/>
              </a:rPr>
              <a:t>The relevance of handwriting is sometimes questioned in a day and age when we are surrounded by laptops, iPads and smart phones. But the teaching of handwriting is just as important now as it ever has been. The need to create something of beauty never leaves the human brain and nothing beats that feeling of personal triumph when we look at something we have completed ourselves.</a:t>
            </a:r>
            <a:endParaRPr lang="en-GB" sz="2800" dirty="0">
              <a:latin typeface="Twinkl Cursive Unlooped" panose="02000000000000000000" pitchFamily="2" charset="0"/>
            </a:endParaRPr>
          </a:p>
        </p:txBody>
      </p:sp>
    </p:spTree>
    <p:extLst>
      <p:ext uri="{BB962C8B-B14F-4D97-AF65-F5344CB8AC3E}">
        <p14:creationId xmlns:p14="http://schemas.microsoft.com/office/powerpoint/2010/main" val="4193013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Welcome </a:t>
            </a:r>
            <a:r>
              <a:rPr lang="en-GB" dirty="0" err="1" smtClean="0">
                <a:latin typeface="Twinkl Cursive Unlooped" panose="02000000000000000000" pitchFamily="2" charset="0"/>
              </a:rPr>
              <a:t>Pinchy</a:t>
            </a:r>
            <a:r>
              <a:rPr lang="en-GB" dirty="0" smtClean="0">
                <a:latin typeface="Twinkl Cursive Unlooped" panose="02000000000000000000" pitchFamily="2" charset="0"/>
              </a:rPr>
              <a:t> Parrot!</a:t>
            </a:r>
            <a:endParaRPr lang="en-GB" dirty="0">
              <a:latin typeface="Twinkl Cursive Unlooped" panose="02000000000000000000" pitchFamily="2" charset="0"/>
            </a:endParaRPr>
          </a:p>
        </p:txBody>
      </p:sp>
      <p:sp>
        <p:nvSpPr>
          <p:cNvPr id="3" name="Content Placeholder 2"/>
          <p:cNvSpPr>
            <a:spLocks noGrp="1"/>
          </p:cNvSpPr>
          <p:nvPr>
            <p:ph idx="1"/>
          </p:nvPr>
        </p:nvSpPr>
        <p:spPr/>
        <p:txBody>
          <a:bodyPr>
            <a:normAutofit lnSpcReduction="10000"/>
          </a:bodyPr>
          <a:lstStyle/>
          <a:p>
            <a:pPr marL="0" indent="0">
              <a:buNone/>
            </a:pPr>
            <a:r>
              <a:rPr lang="en-GB" b="1" dirty="0" smtClean="0">
                <a:latin typeface="Twinkl Cursive Unlooped" panose="02000000000000000000" pitchFamily="2" charset="0"/>
              </a:rPr>
              <a:t>Tripod grasp/grip</a:t>
            </a:r>
          </a:p>
          <a:p>
            <a:r>
              <a:rPr lang="en-GB" dirty="0" smtClean="0">
                <a:latin typeface="Twinkl Cursive Unlooped" panose="02000000000000000000" pitchFamily="2" charset="0"/>
              </a:rPr>
              <a:t> </a:t>
            </a:r>
            <a:r>
              <a:rPr lang="en-GB" dirty="0">
                <a:latin typeface="Twinkl Cursive Unlooped" panose="02000000000000000000" pitchFamily="2" charset="0"/>
                <a:ea typeface="Calibri" panose="020F0502020204030204" pitchFamily="34" charset="0"/>
                <a:cs typeface="Times New Roman" panose="02020603050405020304" pitchFamily="18" charset="0"/>
              </a:rPr>
              <a:t>3 fingers gripping the </a:t>
            </a:r>
            <a:r>
              <a:rPr lang="en-GB" dirty="0" smtClean="0">
                <a:latin typeface="Twinkl Cursive Unlooped" panose="02000000000000000000" pitchFamily="2" charset="0"/>
                <a:ea typeface="Calibri" panose="020F0502020204030204" pitchFamily="34" charset="0"/>
                <a:cs typeface="Times New Roman" panose="02020603050405020304" pitchFamily="18" charset="0"/>
              </a:rPr>
              <a:t>pencil - one </a:t>
            </a:r>
          </a:p>
          <a:p>
            <a:pPr marL="0" indent="0">
              <a:buNone/>
            </a:pPr>
            <a:r>
              <a:rPr lang="en-GB" dirty="0" smtClean="0">
                <a:latin typeface="Twinkl Cursive Unlooped" panose="02000000000000000000" pitchFamily="2" charset="0"/>
                <a:ea typeface="Calibri" panose="020F0502020204030204" pitchFamily="34" charset="0"/>
                <a:cs typeface="Times New Roman" panose="02020603050405020304" pitchFamily="18" charset="0"/>
              </a:rPr>
              <a:t>    thumb</a:t>
            </a:r>
            <a:r>
              <a:rPr lang="en-GB" dirty="0">
                <a:latin typeface="Twinkl Cursive Unlooped" panose="02000000000000000000" pitchFamily="2" charset="0"/>
                <a:ea typeface="Calibri" panose="020F0502020204030204" pitchFamily="34" charset="0"/>
                <a:cs typeface="Times New Roman" panose="02020603050405020304" pitchFamily="18" charset="0"/>
              </a:rPr>
              <a:t>, two fingers, </a:t>
            </a:r>
            <a:endParaRPr lang="en-GB" dirty="0" smtClean="0">
              <a:latin typeface="Twinkl Cursive Unlooped" panose="02000000000000000000" pitchFamily="2" charset="0"/>
              <a:ea typeface="Calibri" panose="020F0502020204030204" pitchFamily="34" charset="0"/>
              <a:cs typeface="Times New Roman" panose="02020603050405020304" pitchFamily="18" charset="0"/>
            </a:endParaRPr>
          </a:p>
          <a:p>
            <a:r>
              <a:rPr lang="en-GB" dirty="0" smtClean="0">
                <a:latin typeface="Twinkl Cursive Unlooped" panose="02000000000000000000" pitchFamily="2" charset="0"/>
                <a:ea typeface="Calibri" panose="020F0502020204030204" pitchFamily="34" charset="0"/>
                <a:cs typeface="Times New Roman" panose="02020603050405020304" pitchFamily="18" charset="0"/>
              </a:rPr>
              <a:t>pencil </a:t>
            </a:r>
            <a:r>
              <a:rPr lang="en-GB" dirty="0">
                <a:latin typeface="Twinkl Cursive Unlooped" panose="02000000000000000000" pitchFamily="2" charset="0"/>
                <a:ea typeface="Calibri" panose="020F0502020204030204" pitchFamily="34" charset="0"/>
                <a:cs typeface="Times New Roman" panose="02020603050405020304" pitchFamily="18" charset="0"/>
              </a:rPr>
              <a:t>‘sits back </a:t>
            </a:r>
            <a:r>
              <a:rPr lang="en-GB" dirty="0" smtClean="0">
                <a:latin typeface="Twinkl Cursive Unlooped" panose="02000000000000000000" pitchFamily="2" charset="0"/>
                <a:ea typeface="Calibri" panose="020F0502020204030204" pitchFamily="34" charset="0"/>
                <a:cs typeface="Times New Roman" panose="02020603050405020304" pitchFamily="18" charset="0"/>
              </a:rPr>
              <a:t>in </a:t>
            </a:r>
            <a:r>
              <a:rPr lang="en-GB" dirty="0">
                <a:latin typeface="Twinkl Cursive Unlooped" panose="02000000000000000000" pitchFamily="2" charset="0"/>
                <a:ea typeface="Calibri" panose="020F0502020204030204" pitchFamily="34" charset="0"/>
                <a:cs typeface="Times New Roman" panose="02020603050405020304" pitchFamily="18" charset="0"/>
              </a:rPr>
              <a:t>his pillow’/ back </a:t>
            </a:r>
            <a:endParaRPr lang="en-GB" dirty="0" smtClean="0">
              <a:latin typeface="Twinkl Cursive Unlooped" panose="02000000000000000000" pitchFamily="2" charset="0"/>
              <a:ea typeface="Calibri" panose="020F0502020204030204" pitchFamily="34" charset="0"/>
              <a:cs typeface="Times New Roman" panose="02020603050405020304" pitchFamily="18" charset="0"/>
            </a:endParaRPr>
          </a:p>
          <a:p>
            <a:pPr marL="0" indent="0">
              <a:buNone/>
            </a:pPr>
            <a:r>
              <a:rPr lang="en-GB" dirty="0">
                <a:latin typeface="Twinkl Cursive Unlooped" panose="02000000000000000000" pitchFamily="2" charset="0"/>
                <a:ea typeface="Calibri" panose="020F0502020204030204" pitchFamily="34" charset="0"/>
                <a:cs typeface="Times New Roman" panose="02020603050405020304" pitchFamily="18" charset="0"/>
              </a:rPr>
              <a:t> </a:t>
            </a:r>
            <a:r>
              <a:rPr lang="en-GB" dirty="0" smtClean="0">
                <a:latin typeface="Twinkl Cursive Unlooped" panose="02000000000000000000" pitchFamily="2" charset="0"/>
                <a:ea typeface="Calibri" panose="020F0502020204030204" pitchFamily="34" charset="0"/>
                <a:cs typeface="Times New Roman" panose="02020603050405020304" pitchFamily="18" charset="0"/>
              </a:rPr>
              <a:t>  in </a:t>
            </a:r>
            <a:r>
              <a:rPr lang="en-GB" dirty="0">
                <a:latin typeface="Twinkl Cursive Unlooped" panose="02000000000000000000" pitchFamily="2" charset="0"/>
                <a:ea typeface="Calibri" panose="020F0502020204030204" pitchFamily="34" charset="0"/>
                <a:cs typeface="Times New Roman" panose="02020603050405020304" pitchFamily="18" charset="0"/>
              </a:rPr>
              <a:t>his bed’.</a:t>
            </a:r>
            <a:r>
              <a:rPr lang="en-GB" dirty="0" smtClean="0">
                <a:latin typeface="Twinkl Cursive Unlooped" panose="02000000000000000000" pitchFamily="2" charset="0"/>
              </a:rPr>
              <a:t>     </a:t>
            </a:r>
          </a:p>
          <a:p>
            <a:r>
              <a:rPr lang="en-GB" dirty="0" smtClean="0">
                <a:latin typeface="Twinkl Cursive Unlooped" panose="02000000000000000000" pitchFamily="2" charset="0"/>
              </a:rPr>
              <a:t>1 cm of the yellow/black showing, </a:t>
            </a:r>
          </a:p>
          <a:p>
            <a:pPr marL="0" indent="0">
              <a:buNone/>
            </a:pPr>
            <a:r>
              <a:rPr lang="en-GB" dirty="0">
                <a:latin typeface="Twinkl Cursive Unlooped" panose="02000000000000000000" pitchFamily="2" charset="0"/>
              </a:rPr>
              <a:t> </a:t>
            </a:r>
            <a:r>
              <a:rPr lang="en-GB" dirty="0" smtClean="0">
                <a:latin typeface="Twinkl Cursive Unlooped" panose="02000000000000000000" pitchFamily="2" charset="0"/>
              </a:rPr>
              <a:t>  2 -3cm if left handed</a:t>
            </a:r>
          </a:p>
        </p:txBody>
      </p:sp>
      <p:pic>
        <p:nvPicPr>
          <p:cNvPr id="5" name="Picture 4" descr="evelopmentally Appropriate Grasps"/>
          <p:cNvPicPr/>
          <p:nvPr/>
        </p:nvPicPr>
        <p:blipFill rotWithShape="1">
          <a:blip r:embed="rId2">
            <a:extLst>
              <a:ext uri="{28A0092B-C50C-407E-A947-70E740481C1C}">
                <a14:useLocalDpi xmlns:a14="http://schemas.microsoft.com/office/drawing/2010/main" val="0"/>
              </a:ext>
            </a:extLst>
          </a:blip>
          <a:srcRect l="4245" t="50851" r="52101" b="10945"/>
          <a:stretch/>
        </p:blipFill>
        <p:spPr bwMode="auto">
          <a:xfrm>
            <a:off x="6995759" y="2668400"/>
            <a:ext cx="3708000" cy="3096000"/>
          </a:xfrm>
          <a:prstGeom prst="rect">
            <a:avLst/>
          </a:prstGeom>
          <a:noFill/>
          <a:ln>
            <a:solidFill>
              <a:srgbClr val="00B05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30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63191"/>
            <a:ext cx="9601196" cy="1303867"/>
          </a:xfrm>
        </p:spPr>
        <p:txBody>
          <a:bodyPr/>
          <a:lstStyle/>
          <a:p>
            <a:r>
              <a:rPr lang="en-GB" dirty="0" smtClean="0">
                <a:latin typeface="Twinkl Cursive Unlooped" panose="02000000000000000000" pitchFamily="2" charset="0"/>
              </a:rPr>
              <a:t>The language of handwriting</a:t>
            </a:r>
            <a:endParaRPr lang="en-GB" dirty="0">
              <a:latin typeface="Twinkl Cursive Unlooped" panose="02000000000000000000" pitchFamily="2" charset="0"/>
            </a:endParaRPr>
          </a:p>
        </p:txBody>
      </p:sp>
      <p:sp>
        <p:nvSpPr>
          <p:cNvPr id="3" name="Content Placeholder 2"/>
          <p:cNvSpPr>
            <a:spLocks noGrp="1"/>
          </p:cNvSpPr>
          <p:nvPr>
            <p:ph idx="1"/>
          </p:nvPr>
        </p:nvSpPr>
        <p:spPr>
          <a:xfrm>
            <a:off x="862885" y="2608447"/>
            <a:ext cx="10444766" cy="3534776"/>
          </a:xfrm>
        </p:spPr>
        <p:txBody>
          <a:bodyPr>
            <a:normAutofit fontScale="70000" lnSpcReduction="20000"/>
          </a:bodyPr>
          <a:lstStyle/>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tall </a:t>
            </a:r>
            <a:r>
              <a:rPr lang="en-GB" sz="5700" dirty="0" smtClean="0">
                <a:latin typeface="Twinkl Cursive Unlooped" panose="02000000000000000000" pitchFamily="2" charset="0"/>
                <a:ea typeface="Calibri" panose="020F0502020204030204" pitchFamily="34" charset="0"/>
                <a:cs typeface="Times New Roman" panose="02020603050405020304" pitchFamily="18" charset="0"/>
              </a:rPr>
              <a:t>letters </a:t>
            </a:r>
            <a:r>
              <a:rPr lang="en-GB" sz="3200" dirty="0" smtClean="0">
                <a:latin typeface="Twinkl Cursive Unlooped" panose="02000000000000000000" pitchFamily="2" charset="0"/>
                <a:ea typeface="Calibri" panose="020F0502020204030204" pitchFamily="34" charset="0"/>
                <a:cs typeface="Times New Roman" panose="02020603050405020304" pitchFamily="18" charset="0"/>
              </a:rPr>
              <a:t>(b d h k l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short </a:t>
            </a:r>
            <a:r>
              <a:rPr lang="en-GB" sz="5700" dirty="0" smtClean="0">
                <a:latin typeface="Twinkl Cursive Unlooped" panose="02000000000000000000" pitchFamily="2" charset="0"/>
                <a:ea typeface="Calibri" panose="020F0502020204030204" pitchFamily="34" charset="0"/>
                <a:cs typeface="Times New Roman" panose="02020603050405020304" pitchFamily="18" charset="0"/>
              </a:rPr>
              <a:t>letters </a:t>
            </a:r>
            <a:r>
              <a:rPr lang="en-GB" sz="3200" dirty="0" smtClean="0">
                <a:latin typeface="Twinkl Cursive Unlooped" panose="02000000000000000000" pitchFamily="2" charset="0"/>
                <a:ea typeface="Calibri" panose="020F0502020204030204" pitchFamily="34" charset="0"/>
                <a:cs typeface="Times New Roman" panose="02020603050405020304" pitchFamily="18" charset="0"/>
              </a:rPr>
              <a:t>(</a:t>
            </a:r>
            <a:r>
              <a:rPr lang="en-GB" sz="3200" dirty="0">
                <a:latin typeface="Twinkl Cursive Unlooped" panose="02000000000000000000" pitchFamily="2" charset="0"/>
                <a:ea typeface="Calibri" panose="020F0502020204030204" pitchFamily="34" charset="0"/>
                <a:cs typeface="Times New Roman" panose="02020603050405020304" pitchFamily="18" charset="0"/>
              </a:rPr>
              <a:t>a c e </a:t>
            </a:r>
            <a:r>
              <a:rPr lang="en-GB" sz="3200" dirty="0" err="1">
                <a:latin typeface="Twinkl Cursive Unlooped" panose="02000000000000000000" pitchFamily="2" charset="0"/>
                <a:ea typeface="Calibri" panose="020F0502020204030204" pitchFamily="34" charset="0"/>
                <a:cs typeface="Times New Roman" panose="02020603050405020304" pitchFamily="18" charset="0"/>
              </a:rPr>
              <a:t>i</a:t>
            </a:r>
            <a:r>
              <a:rPr lang="en-GB" sz="3200" dirty="0">
                <a:latin typeface="Twinkl Cursive Unlooped" panose="02000000000000000000" pitchFamily="2" charset="0"/>
                <a:ea typeface="Calibri" panose="020F0502020204030204" pitchFamily="34" charset="0"/>
                <a:cs typeface="Times New Roman" panose="02020603050405020304" pitchFamily="18" charset="0"/>
              </a:rPr>
              <a:t> m n o r s u v w x z)</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tail </a:t>
            </a:r>
            <a:r>
              <a:rPr lang="en-GB" sz="5700" dirty="0" smtClean="0">
                <a:latin typeface="Twinkl Cursive Unlooped" panose="02000000000000000000" pitchFamily="2" charset="0"/>
                <a:ea typeface="Calibri" panose="020F0502020204030204" pitchFamily="34" charset="0"/>
                <a:cs typeface="Times New Roman" panose="02020603050405020304" pitchFamily="18" charset="0"/>
              </a:rPr>
              <a:t>letters </a:t>
            </a:r>
            <a:r>
              <a:rPr lang="en-GB" sz="3200" dirty="0" smtClean="0">
                <a:latin typeface="Twinkl Cursive Unlooped" panose="02000000000000000000" pitchFamily="2" charset="0"/>
                <a:ea typeface="Calibri" panose="020F0502020204030204" pitchFamily="34" charset="0"/>
                <a:cs typeface="Times New Roman" panose="02020603050405020304" pitchFamily="18" charset="0"/>
              </a:rPr>
              <a:t>(g j p q)</a:t>
            </a:r>
          </a:p>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t</a:t>
            </a:r>
            <a:r>
              <a:rPr lang="en-GB" sz="5700" dirty="0" smtClean="0">
                <a:latin typeface="Twinkl Cursive Unlooped" panose="02000000000000000000" pitchFamily="2" charset="0"/>
                <a:ea typeface="Calibri" panose="020F0502020204030204" pitchFamily="34" charset="0"/>
                <a:cs typeface="Times New Roman" panose="02020603050405020304" pitchFamily="18" charset="0"/>
              </a:rPr>
              <a:t>eenager t </a:t>
            </a:r>
            <a:r>
              <a:rPr lang="en-GB" sz="3200" dirty="0" smtClean="0">
                <a:latin typeface="Twinkl Cursive Unlooped" panose="02000000000000000000" pitchFamily="2" charset="0"/>
                <a:ea typeface="Calibri" panose="020F0502020204030204" pitchFamily="34" charset="0"/>
                <a:cs typeface="Times New Roman" panose="02020603050405020304" pitchFamily="18" charset="0"/>
              </a:rPr>
              <a:t>(3/4 letter)</a:t>
            </a:r>
          </a:p>
          <a:p>
            <a:pPr lvl="1">
              <a:lnSpc>
                <a:spcPct val="107000"/>
              </a:lnSpc>
              <a:spcAft>
                <a:spcPts val="0"/>
              </a:spcAft>
              <a:buFont typeface="Courier New" panose="02070309020205020404" pitchFamily="49" charset="0"/>
              <a:buChar char="o"/>
            </a:pPr>
            <a:r>
              <a:rPr lang="en-GB" sz="5700" dirty="0">
                <a:latin typeface="Twinkl Cursive Unlooped" panose="02000000000000000000" pitchFamily="2" charset="0"/>
                <a:ea typeface="Calibri" panose="020F0502020204030204" pitchFamily="34" charset="0"/>
                <a:cs typeface="Times New Roman" panose="02020603050405020304" pitchFamily="18" charset="0"/>
              </a:rPr>
              <a:t>g</a:t>
            </a:r>
            <a:r>
              <a:rPr lang="en-GB" sz="5700" dirty="0" smtClean="0">
                <a:latin typeface="Twinkl Cursive Unlooped" panose="02000000000000000000" pitchFamily="2" charset="0"/>
                <a:ea typeface="Calibri" panose="020F0502020204030204" pitchFamily="34" charset="0"/>
                <a:cs typeface="Times New Roman" panose="02020603050405020304" pitchFamily="18" charset="0"/>
              </a:rPr>
              <a:t>reedy letter </a:t>
            </a:r>
            <a:r>
              <a:rPr lang="en-GB" sz="3800" dirty="0" smtClean="0">
                <a:latin typeface="Twinkl Cursive Unlooped" panose="02000000000000000000" pitchFamily="2" charset="0"/>
                <a:ea typeface="Calibri" panose="020F0502020204030204" pitchFamily="34" charset="0"/>
                <a:cs typeface="Times New Roman" panose="02020603050405020304" pitchFamily="18" charset="0"/>
              </a:rPr>
              <a:t>(f)</a:t>
            </a:r>
            <a:endParaRPr lang="en-GB" sz="4700" dirty="0">
              <a:latin typeface="Calibri" panose="020F0502020204030204" pitchFamily="34" charset="0"/>
              <a:ea typeface="Calibri" panose="020F0502020204030204" pitchFamily="34" charset="0"/>
              <a:cs typeface="Times New Roman" panose="02020603050405020304" pitchFamily="18" charset="0"/>
            </a:endParaRPr>
          </a:p>
          <a:p>
            <a:endParaRPr lang="en-GB" dirty="0">
              <a:latin typeface="Twinkl Cursive Unlooped" panose="02000000000000000000" pitchFamily="2" charset="0"/>
            </a:endParaRPr>
          </a:p>
        </p:txBody>
      </p:sp>
    </p:spTree>
    <p:extLst>
      <p:ext uri="{BB962C8B-B14F-4D97-AF65-F5344CB8AC3E}">
        <p14:creationId xmlns:p14="http://schemas.microsoft.com/office/powerpoint/2010/main" val="324010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Language of handwriting </a:t>
            </a:r>
            <a:endParaRPr lang="en-GB" dirty="0">
              <a:latin typeface="Twinkl Cursive Unlooped" panose="02000000000000000000" pitchFamily="2" charset="0"/>
            </a:endParaRPr>
          </a:p>
        </p:txBody>
      </p:sp>
      <p:sp>
        <p:nvSpPr>
          <p:cNvPr id="3" name="Content Placeholder 2"/>
          <p:cNvSpPr>
            <a:spLocks noGrp="1"/>
          </p:cNvSpPr>
          <p:nvPr>
            <p:ph idx="1"/>
          </p:nvPr>
        </p:nvSpPr>
        <p:spPr/>
        <p:txBody>
          <a:bodyPr/>
          <a:lstStyle/>
          <a:p>
            <a:endParaRPr lang="en-GB" dirty="0" smtClean="0">
              <a:latin typeface="Twinkl Cursive Unlooped" panose="02000000000000000000" pitchFamily="2" charset="0"/>
            </a:endParaRPr>
          </a:p>
          <a:p>
            <a:r>
              <a:rPr lang="en-GB" dirty="0" smtClean="0">
                <a:latin typeface="Twinkl Cursive Unlooped" panose="02000000000000000000" pitchFamily="2" charset="0"/>
              </a:rPr>
              <a:t>Top red line (for tall letters and capitals)</a:t>
            </a:r>
          </a:p>
          <a:p>
            <a:r>
              <a:rPr lang="en-GB" dirty="0" smtClean="0">
                <a:latin typeface="Twinkl Cursive Unlooped" panose="02000000000000000000" pitchFamily="2" charset="0"/>
              </a:rPr>
              <a:t>Blue/grey lines for short letters</a:t>
            </a:r>
          </a:p>
          <a:p>
            <a:r>
              <a:rPr lang="en-GB" dirty="0" smtClean="0">
                <a:latin typeface="Twinkl Cursive Unlooped" panose="02000000000000000000" pitchFamily="2" charset="0"/>
              </a:rPr>
              <a:t>Bottom red line for tail letters </a:t>
            </a:r>
            <a:endParaRPr lang="en-GB" dirty="0">
              <a:latin typeface="Twinkl Cursive Unlooped" panose="02000000000000000000"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322" y="3066678"/>
            <a:ext cx="3730962" cy="1576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85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Language of handwriting </a:t>
            </a:r>
            <a:endParaRPr lang="en-GB" dirty="0">
              <a:latin typeface="Twinkl Cursive Unlooped" panose="02000000000000000000" pitchFamily="2" charset="0"/>
            </a:endParaRPr>
          </a:p>
        </p:txBody>
      </p:sp>
      <p:sp>
        <p:nvSpPr>
          <p:cNvPr id="3" name="Content Placeholder 2"/>
          <p:cNvSpPr>
            <a:spLocks noGrp="1"/>
          </p:cNvSpPr>
          <p:nvPr>
            <p:ph idx="1"/>
          </p:nvPr>
        </p:nvSpPr>
        <p:spPr/>
        <p:txBody>
          <a:bodyPr>
            <a:normAutofit/>
          </a:bodyPr>
          <a:lstStyle/>
          <a:p>
            <a:pPr>
              <a:lnSpc>
                <a:spcPct val="107000"/>
              </a:lnSpc>
              <a:spcAft>
                <a:spcPts val="0"/>
              </a:spcAft>
            </a:pPr>
            <a:r>
              <a:rPr lang="en-GB" sz="4000" b="1" dirty="0">
                <a:latin typeface="Twinkl Cursive Unlooped" panose="02000000000000000000" pitchFamily="2" charset="0"/>
                <a:ea typeface="Calibri" panose="020F0502020204030204" pitchFamily="34" charset="0"/>
                <a:cs typeface="Times New Roman" panose="02020603050405020304" pitchFamily="18" charset="0"/>
              </a:rPr>
              <a:t>BBC</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 – </a:t>
            </a:r>
            <a:r>
              <a:rPr lang="en-GB" sz="4000" b="1" u="sng" dirty="0">
                <a:latin typeface="Twinkl Cursive Unlooped" panose="02000000000000000000" pitchFamily="2" charset="0"/>
                <a:ea typeface="Calibri" panose="020F0502020204030204" pitchFamily="34" charset="0"/>
                <a:cs typeface="Times New Roman" panose="02020603050405020304" pitchFamily="18" charset="0"/>
              </a:rPr>
              <a:t>b</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ottom to </a:t>
            </a:r>
            <a:r>
              <a:rPr lang="en-GB" sz="4000" b="1" u="sng" dirty="0">
                <a:latin typeface="Twinkl Cursive Unlooped" panose="02000000000000000000" pitchFamily="2" charset="0"/>
                <a:ea typeface="Calibri" panose="020F0502020204030204" pitchFamily="34" charset="0"/>
                <a:cs typeface="Times New Roman" panose="02020603050405020304" pitchFamily="18" charset="0"/>
              </a:rPr>
              <a:t>b</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ack of </a:t>
            </a:r>
            <a:r>
              <a:rPr lang="en-GB" sz="4000" b="1" u="sng" dirty="0">
                <a:latin typeface="Twinkl Cursive Unlooped" panose="02000000000000000000" pitchFamily="2" charset="0"/>
                <a:ea typeface="Calibri" panose="020F0502020204030204" pitchFamily="34" charset="0"/>
                <a:cs typeface="Times New Roman" panose="02020603050405020304" pitchFamily="18" charset="0"/>
              </a:rPr>
              <a:t>c</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hair  </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000" b="1" dirty="0">
                <a:latin typeface="Twinkl Cursive Unlooped" panose="02000000000000000000" pitchFamily="2" charset="0"/>
                <a:ea typeface="Calibri" panose="020F0502020204030204" pitchFamily="34" charset="0"/>
                <a:cs typeface="Times New Roman" panose="02020603050405020304" pitchFamily="18" charset="0"/>
              </a:rPr>
              <a:t>TNT</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 – </a:t>
            </a:r>
            <a:r>
              <a:rPr lang="en-GB" sz="4000" b="1" u="sng" dirty="0">
                <a:latin typeface="Twinkl Cursive Unlooped" panose="02000000000000000000" pitchFamily="2" charset="0"/>
                <a:ea typeface="Calibri" panose="020F0502020204030204" pitchFamily="34" charset="0"/>
                <a:cs typeface="Times New Roman" panose="02020603050405020304" pitchFamily="18" charset="0"/>
              </a:rPr>
              <a:t>t</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ummy </a:t>
            </a:r>
            <a:r>
              <a:rPr lang="en-GB" sz="4000" b="1" u="sng" dirty="0">
                <a:latin typeface="Twinkl Cursive Unlooped" panose="02000000000000000000" pitchFamily="2" charset="0"/>
                <a:ea typeface="Calibri" panose="020F0502020204030204" pitchFamily="34" charset="0"/>
                <a:cs typeface="Times New Roman" panose="02020603050405020304" pitchFamily="18" charset="0"/>
              </a:rPr>
              <a:t>n</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ear </a:t>
            </a:r>
            <a:r>
              <a:rPr lang="en-GB" sz="4000" b="1" u="sng" dirty="0">
                <a:latin typeface="Twinkl Cursive Unlooped" panose="02000000000000000000" pitchFamily="2" charset="0"/>
                <a:ea typeface="Calibri" panose="020F0502020204030204" pitchFamily="34" charset="0"/>
                <a:cs typeface="Times New Roman" panose="02020603050405020304" pitchFamily="18" charset="0"/>
              </a:rPr>
              <a:t>t</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able</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000" b="1" dirty="0">
                <a:latin typeface="Twinkl Cursive Unlooped" panose="02000000000000000000" pitchFamily="2" charset="0"/>
                <a:ea typeface="Calibri" panose="020F0502020204030204" pitchFamily="34" charset="0"/>
                <a:cs typeface="Times New Roman" panose="02020603050405020304" pitchFamily="18" charset="0"/>
              </a:rPr>
              <a:t>6 feet</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 on the floor </a:t>
            </a:r>
            <a:r>
              <a:rPr lang="en-GB" sz="4000" dirty="0" smtClean="0">
                <a:latin typeface="Twinkl Cursive Unlooped" panose="02000000000000000000" pitchFamily="2" charset="0"/>
                <a:ea typeface="Calibri" panose="020F0502020204030204" pitchFamily="34" charset="0"/>
                <a:cs typeface="Times New Roman" panose="02020603050405020304" pitchFamily="18" charset="0"/>
              </a:rPr>
              <a:t>(chair and person)</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000" b="1" dirty="0">
                <a:latin typeface="Twinkl Cursive Unlooped" panose="02000000000000000000" pitchFamily="2" charset="0"/>
                <a:ea typeface="Calibri" panose="020F0502020204030204" pitchFamily="34" charset="0"/>
                <a:cs typeface="Times New Roman" panose="02020603050405020304" pitchFamily="18" charset="0"/>
              </a:rPr>
              <a:t>2 hands</a:t>
            </a:r>
            <a:r>
              <a:rPr lang="en-GB" sz="4000" dirty="0">
                <a:latin typeface="Twinkl Cursive Unlooped" panose="02000000000000000000" pitchFamily="2" charset="0"/>
                <a:ea typeface="Calibri" panose="020F0502020204030204" pitchFamily="34" charset="0"/>
                <a:cs typeface="Times New Roman" panose="02020603050405020304" pitchFamily="18" charset="0"/>
              </a:rPr>
              <a:t> on the table</a:t>
            </a: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03589"/>
            <a:ext cx="9601196" cy="1303867"/>
          </a:xfrm>
        </p:spPr>
        <p:txBody>
          <a:bodyPr/>
          <a:lstStyle/>
          <a:p>
            <a:r>
              <a:rPr lang="en-GB" dirty="0" smtClean="0">
                <a:latin typeface="Twinkl Cursive Unlooped" panose="02000000000000000000" pitchFamily="2" charset="0"/>
              </a:rPr>
              <a:t>What is our handwriting style?</a:t>
            </a:r>
            <a:endParaRPr lang="en-GB" dirty="0">
              <a:latin typeface="Twinkl Cursive Unlooped" panose="02000000000000000000"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18" y="1727926"/>
            <a:ext cx="6851939" cy="385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24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inkl Cursive Unlooped" panose="02000000000000000000" pitchFamily="2" charset="0"/>
              </a:rPr>
              <a:t>How do we teach handwriting?</a:t>
            </a:r>
            <a:endParaRPr lang="en-GB" dirty="0">
              <a:latin typeface="Twinkl Cursive Unlooped" panose="02000000000000000000" pitchFamily="2" charset="0"/>
            </a:endParaRPr>
          </a:p>
        </p:txBody>
      </p:sp>
      <p:sp>
        <p:nvSpPr>
          <p:cNvPr id="3" name="Content Placeholder 2"/>
          <p:cNvSpPr>
            <a:spLocks noGrp="1"/>
          </p:cNvSpPr>
          <p:nvPr>
            <p:ph idx="1"/>
          </p:nvPr>
        </p:nvSpPr>
        <p:spPr/>
        <p:txBody>
          <a:bodyPr>
            <a:normAutofit lnSpcReduction="10000"/>
          </a:bodyPr>
          <a:lstStyle/>
          <a:p>
            <a:pPr>
              <a:lnSpc>
                <a:spcPct val="107000"/>
              </a:lnSpc>
              <a:spcAft>
                <a:spcPts val="0"/>
              </a:spcAft>
            </a:pPr>
            <a:r>
              <a:rPr lang="en-GB" sz="4000" dirty="0" smtClean="0">
                <a:latin typeface="Twinkl Cursive Unlooped" panose="02000000000000000000" pitchFamily="2" charset="0"/>
                <a:ea typeface="Calibri" panose="020F0502020204030204" pitchFamily="34" charset="0"/>
                <a:cs typeface="Times New Roman" panose="02020603050405020304" pitchFamily="18" charset="0"/>
              </a:rPr>
              <a:t>We say hello to </a:t>
            </a:r>
            <a:r>
              <a:rPr lang="en-GB" sz="4000" dirty="0" err="1" smtClean="0">
                <a:latin typeface="Twinkl Cursive Unlooped" panose="02000000000000000000" pitchFamily="2" charset="0"/>
                <a:ea typeface="Calibri" panose="020F0502020204030204" pitchFamily="34" charset="0"/>
                <a:cs typeface="Times New Roman" panose="02020603050405020304" pitchFamily="18" charset="0"/>
              </a:rPr>
              <a:t>Pinchy</a:t>
            </a:r>
            <a:r>
              <a:rPr lang="en-GB" sz="4000" dirty="0" smtClean="0">
                <a:latin typeface="Twinkl Cursive Unlooped" panose="02000000000000000000" pitchFamily="2" charset="0"/>
                <a:ea typeface="Calibri" panose="020F0502020204030204" pitchFamily="34" charset="0"/>
                <a:cs typeface="Times New Roman" panose="02020603050405020304" pitchFamily="18" charset="0"/>
              </a:rPr>
              <a:t> and check our pencil grip.</a:t>
            </a:r>
          </a:p>
          <a:p>
            <a:pPr>
              <a:lnSpc>
                <a:spcPct val="107000"/>
              </a:lnSpc>
              <a:spcAft>
                <a:spcPts val="0"/>
              </a:spcAft>
            </a:pPr>
            <a:r>
              <a:rPr lang="en-GB" sz="4000" dirty="0" smtClean="0">
                <a:latin typeface="Twinkl Cursive Unlooped" panose="02000000000000000000" pitchFamily="2" charset="0"/>
                <a:ea typeface="Calibri" panose="020F0502020204030204" pitchFamily="34" charset="0"/>
                <a:cs typeface="Times New Roman" panose="02020603050405020304" pitchFamily="18" charset="0"/>
              </a:rPr>
              <a:t>We talk about the lines and the names of each line.</a:t>
            </a:r>
          </a:p>
          <a:p>
            <a:pPr>
              <a:lnSpc>
                <a:spcPct val="107000"/>
              </a:lnSpc>
              <a:spcAft>
                <a:spcPts val="0"/>
              </a:spcAft>
            </a:pPr>
            <a:r>
              <a:rPr lang="en-GB" sz="4000" dirty="0" smtClean="0">
                <a:latin typeface="Twinkl Cursive Unlooped" panose="02000000000000000000" pitchFamily="2" charset="0"/>
                <a:ea typeface="Calibri" panose="020F0502020204030204" pitchFamily="34" charset="0"/>
                <a:cs typeface="Times New Roman" panose="02020603050405020304" pitchFamily="18" charset="0"/>
              </a:rPr>
              <a:t>Then we warm up.</a:t>
            </a: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4628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12135" y="459843"/>
            <a:ext cx="7843234" cy="5809524"/>
          </a:xfrm>
          <a:prstGeom prst="rect">
            <a:avLst/>
          </a:prstGeom>
        </p:spPr>
      </p:pic>
    </p:spTree>
    <p:extLst>
      <p:ext uri="{BB962C8B-B14F-4D97-AF65-F5344CB8AC3E}">
        <p14:creationId xmlns:p14="http://schemas.microsoft.com/office/powerpoint/2010/main" val="15624233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102</TotalTime>
  <Words>391</Words>
  <Application>Microsoft Office PowerPoint</Application>
  <PresentationFormat>Custom</PresentationFormat>
  <Paragraphs>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Organic</vt:lpstr>
      <vt:lpstr>Handwriting at Wharncliffe Side Primary School </vt:lpstr>
      <vt:lpstr>Why handwriting?</vt:lpstr>
      <vt:lpstr>Welcome Pinchy Parrot!</vt:lpstr>
      <vt:lpstr>The language of handwriting</vt:lpstr>
      <vt:lpstr>Language of handwriting </vt:lpstr>
      <vt:lpstr>Language of handwriting </vt:lpstr>
      <vt:lpstr>What is our handwriting style?</vt:lpstr>
      <vt:lpstr>How do we teach handwriting?</vt:lpstr>
      <vt:lpstr>PowerPoint Presentation</vt:lpstr>
      <vt:lpstr>How do we teach handwriting?</vt:lpstr>
      <vt:lpstr>Straight line family</vt:lpstr>
      <vt:lpstr>Coat hanger family </vt:lpstr>
      <vt:lpstr>   Bridge family </vt:lpstr>
      <vt:lpstr>Zig Zag family </vt:lpstr>
      <vt:lpstr>Smile family </vt:lpstr>
      <vt:lpstr>Misfits family </vt:lpstr>
      <vt:lpstr>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Handwriting at Stannington Infant School</dc:title>
  <dc:creator>Liz</dc:creator>
  <cp:lastModifiedBy>Sheffield Schools</cp:lastModifiedBy>
  <cp:revision>14</cp:revision>
  <dcterms:created xsi:type="dcterms:W3CDTF">2017-11-07T21:49:42Z</dcterms:created>
  <dcterms:modified xsi:type="dcterms:W3CDTF">2018-11-22T11:45:30Z</dcterms:modified>
</cp:coreProperties>
</file>